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3"/>
  </p:notesMasterIdLst>
  <p:sldIdLst>
    <p:sldId id="256" r:id="rId2"/>
    <p:sldId id="279" r:id="rId3"/>
    <p:sldId id="284" r:id="rId4"/>
    <p:sldId id="285" r:id="rId5"/>
    <p:sldId id="286" r:id="rId6"/>
    <p:sldId id="280" r:id="rId7"/>
    <p:sldId id="282" r:id="rId8"/>
    <p:sldId id="283" r:id="rId9"/>
    <p:sldId id="281" r:id="rId10"/>
    <p:sldId id="287" r:id="rId11"/>
    <p:sldId id="290" r:id="rId12"/>
    <p:sldId id="291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6" r:id="rId41"/>
    <p:sldId id="33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tno Kusumaningrum" initials="RK" lastIdx="1" clrIdx="0">
    <p:extLst>
      <p:ext uri="{19B8F6BF-5375-455C-9EA6-DF929625EA0E}">
        <p15:presenceInfo xmlns:p15="http://schemas.microsoft.com/office/powerpoint/2012/main" userId="8917be4bccb371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BD2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7E94F-E1C4-4167-9869-18E9AF97E7CA}" type="datetimeFigureOut">
              <a:rPr lang="en-US" smtClean="0"/>
              <a:t>2/13/2018</a:t>
            </a:fld>
            <a:endParaRPr lang="en-US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9E5CC-E697-474D-A8E9-6A0FCD3A4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43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/>
              <a:t>Klik untuk mengedit gaya subjudul Master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d-ID"/>
              <a:t>Klik ikon untuk menambahkan gambar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d-ID"/>
              <a:t>Edit gaya teks Master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jpeg"/><Relationship Id="rId4" Type="http://schemas.openxmlformats.org/officeDocument/2006/relationships/image" Target="../media/image1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oleObject" Target="../embeddings/oleObject3.bin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7.jpeg"/><Relationship Id="rId4" Type="http://schemas.openxmlformats.org/officeDocument/2006/relationships/image" Target="../media/image14.wmf"/><Relationship Id="rId9" Type="http://schemas.openxmlformats.org/officeDocument/2006/relationships/image" Target="../media/image16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717022F-5B64-4388-9EF4-AF0FFF0F5F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ALJABAR LINIER</a:t>
            </a:r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2557468C-0199-4FC2-A907-F533E7B989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Dr. RETNO KUSUMANINGRUM, S.SI., </a:t>
            </a:r>
            <a:r>
              <a:rPr lang="en-US" b="1" dirty="0" err="1"/>
              <a:t>M.Kom</a:t>
            </a:r>
            <a:r>
              <a:rPr lang="en-US" b="1" dirty="0"/>
              <a:t>.</a:t>
            </a:r>
          </a:p>
        </p:txBody>
      </p:sp>
      <p:sp>
        <p:nvSpPr>
          <p:cNvPr id="4" name="Persegi Panjang 3">
            <a:extLst>
              <a:ext uri="{FF2B5EF4-FFF2-40B4-BE49-F238E27FC236}">
                <a16:creationId xmlns:a16="http://schemas.microsoft.com/office/drawing/2014/main" id="{C49752B3-FBFF-47A6-B5EE-161915839061}"/>
              </a:ext>
            </a:extLst>
          </p:cNvPr>
          <p:cNvSpPr/>
          <p:nvPr/>
        </p:nvSpPr>
        <p:spPr>
          <a:xfrm>
            <a:off x="9082817" y="4199788"/>
            <a:ext cx="23451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id-ID" sz="5400" b="1" cap="none" spc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Vector</a:t>
            </a:r>
            <a:endParaRPr lang="id-ID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004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800100"/>
            <a:ext cx="8229600" cy="740465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K</a:t>
            </a:r>
            <a:r>
              <a:rPr lang="id-ID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OMUTATIF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" name="Grup 2">
            <a:extLst>
              <a:ext uri="{FF2B5EF4-FFF2-40B4-BE49-F238E27FC236}">
                <a16:creationId xmlns:a16="http://schemas.microsoft.com/office/drawing/2014/main" id="{3F684313-CA94-4180-962F-2B9B3895D9B4}"/>
              </a:ext>
            </a:extLst>
          </p:cNvPr>
          <p:cNvGrpSpPr/>
          <p:nvPr/>
        </p:nvGrpSpPr>
        <p:grpSpPr>
          <a:xfrm>
            <a:off x="3352800" y="800099"/>
            <a:ext cx="5410200" cy="1143001"/>
            <a:chOff x="3352800" y="800099"/>
            <a:chExt cx="5410200" cy="1143001"/>
          </a:xfrm>
        </p:grpSpPr>
        <p:sp>
          <p:nvSpPr>
            <p:cNvPr id="7" name="Rounded Rectangle 6"/>
            <p:cNvSpPr/>
            <p:nvPr/>
          </p:nvSpPr>
          <p:spPr>
            <a:xfrm>
              <a:off x="3352800" y="800100"/>
              <a:ext cx="5410200" cy="114300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graphicFrame>
          <p:nvGraphicFramePr>
            <p:cNvPr id="4101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2169407"/>
                </p:ext>
              </p:extLst>
            </p:nvPr>
          </p:nvGraphicFramePr>
          <p:xfrm>
            <a:off x="3352800" y="800099"/>
            <a:ext cx="5410200" cy="1143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6" name="Equation" r:id="rId3" imgW="812447" imgH="215806" progId="Equation.DSMT4">
                    <p:embed/>
                  </p:oleObj>
                </mc:Choice>
                <mc:Fallback>
                  <p:oleObj name="Equation" r:id="rId3" imgW="812447" imgH="215806" progId="Equation.DSMT4">
                    <p:embed/>
                    <p:pic>
                      <p:nvPicPr>
                        <p:cNvPr id="4101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2800" y="800099"/>
                          <a:ext cx="5410200" cy="1143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4102" name="Picture 5" descr="Penjumlahan_vekto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0" y="2517292"/>
            <a:ext cx="6477000" cy="378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4822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Content Placeholder 3" descr="Penjumlahan_3_vektor.jpg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2438401"/>
            <a:ext cx="9144000" cy="3929063"/>
          </a:xfrm>
        </p:spPr>
      </p:pic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381000" y="977900"/>
            <a:ext cx="266037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id-ID" sz="400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ASOSIATIF</a:t>
            </a:r>
            <a:r>
              <a:rPr lang="en-US" sz="4000" cap="all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grpSp>
        <p:nvGrpSpPr>
          <p:cNvPr id="3" name="Grup 2">
            <a:extLst>
              <a:ext uri="{FF2B5EF4-FFF2-40B4-BE49-F238E27FC236}">
                <a16:creationId xmlns:a16="http://schemas.microsoft.com/office/drawing/2014/main" id="{377793A2-A5EB-42CB-9913-35BC020E07F5}"/>
              </a:ext>
            </a:extLst>
          </p:cNvPr>
          <p:cNvGrpSpPr/>
          <p:nvPr/>
        </p:nvGrpSpPr>
        <p:grpSpPr>
          <a:xfrm>
            <a:off x="2985053" y="737565"/>
            <a:ext cx="7682947" cy="1219200"/>
            <a:chOff x="2985053" y="737565"/>
            <a:chExt cx="7682947" cy="1219200"/>
          </a:xfrm>
        </p:grpSpPr>
        <p:sp>
          <p:nvSpPr>
            <p:cNvPr id="2" name="Persegi: Sudut Lengkung 1">
              <a:extLst>
                <a:ext uri="{FF2B5EF4-FFF2-40B4-BE49-F238E27FC236}">
                  <a16:creationId xmlns:a16="http://schemas.microsoft.com/office/drawing/2014/main" id="{B620C59C-079E-4633-8E90-DA0A71AED0AE}"/>
                </a:ext>
              </a:extLst>
            </p:cNvPr>
            <p:cNvSpPr/>
            <p:nvPr/>
          </p:nvSpPr>
          <p:spPr>
            <a:xfrm>
              <a:off x="2985053" y="798580"/>
              <a:ext cx="7682947" cy="10971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5125" name="Object 2" descr="Parchment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11634681"/>
                </p:ext>
              </p:extLst>
            </p:nvPr>
          </p:nvGraphicFramePr>
          <p:xfrm>
            <a:off x="3220899" y="737565"/>
            <a:ext cx="7267575" cy="1219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Equation" r:id="rId4" imgW="1917700" imgH="241300" progId="Equation.DSMT4">
                    <p:embed/>
                  </p:oleObj>
                </mc:Choice>
                <mc:Fallback>
                  <p:oleObj name="Equation" r:id="rId4" imgW="1917700" imgH="241300" progId="Equation.DSMT4">
                    <p:embed/>
                    <p:pic>
                      <p:nvPicPr>
                        <p:cNvPr id="5125" name="Object 2" descr="Parchment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20899" y="737565"/>
                          <a:ext cx="7267575" cy="12192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29276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77850" y="3349487"/>
            <a:ext cx="3505200" cy="99060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447260" y="571500"/>
            <a:ext cx="11261036" cy="249969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000" dirty="0" err="1">
                <a:solidFill>
                  <a:schemeClr val="tx1"/>
                </a:solidFill>
              </a:rPr>
              <a:t>Vektor</a:t>
            </a:r>
            <a:r>
              <a:rPr lang="en-US" sz="4000" dirty="0">
                <a:solidFill>
                  <a:schemeClr val="tx1"/>
                </a:solidFill>
              </a:rPr>
              <a:t>     </a:t>
            </a:r>
            <a:r>
              <a:rPr lang="en-US" sz="4000" dirty="0" err="1">
                <a:solidFill>
                  <a:schemeClr val="tx1"/>
                </a:solidFill>
              </a:rPr>
              <a:t>adalah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vektor</a:t>
            </a:r>
            <a:r>
              <a:rPr lang="en-US" sz="4000" dirty="0">
                <a:solidFill>
                  <a:schemeClr val="tx1"/>
                </a:solidFill>
              </a:rPr>
              <a:t> yang </a:t>
            </a:r>
            <a:r>
              <a:rPr lang="en-US" sz="4000" dirty="0" err="1">
                <a:solidFill>
                  <a:schemeClr val="tx1"/>
                </a:solidFill>
              </a:rPr>
              <a:t>memiliki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besaran</a:t>
            </a:r>
            <a:r>
              <a:rPr lang="en-US" sz="4000" dirty="0">
                <a:solidFill>
                  <a:schemeClr val="tx1"/>
                </a:solidFill>
              </a:rPr>
              <a:t> yang </a:t>
            </a:r>
            <a:r>
              <a:rPr lang="en-US" sz="4000" dirty="0" err="1">
                <a:solidFill>
                  <a:schemeClr val="tx1"/>
                </a:solidFill>
              </a:rPr>
              <a:t>sama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dengan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vektor</a:t>
            </a:r>
            <a:r>
              <a:rPr lang="en-US" sz="4000" dirty="0">
                <a:solidFill>
                  <a:schemeClr val="tx1"/>
                </a:solidFill>
              </a:rPr>
              <a:t>       </a:t>
            </a:r>
            <a:r>
              <a:rPr lang="en-US" sz="4000" dirty="0" err="1">
                <a:solidFill>
                  <a:schemeClr val="tx1"/>
                </a:solidFill>
              </a:rPr>
              <a:t>tetapi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berlawanan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arah</a:t>
            </a:r>
            <a:r>
              <a:rPr lang="en-US" sz="4000" dirty="0">
                <a:solidFill>
                  <a:schemeClr val="tx1"/>
                </a:solidFill>
              </a:rPr>
              <a:t>,  </a:t>
            </a:r>
            <a:r>
              <a:rPr lang="en-US" sz="4000" dirty="0" err="1">
                <a:solidFill>
                  <a:schemeClr val="tx1"/>
                </a:solidFill>
              </a:rPr>
              <a:t>bila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dijumlahkan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akan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menghasilkan</a:t>
            </a:r>
            <a:r>
              <a:rPr lang="id-ID" sz="4000" dirty="0">
                <a:solidFill>
                  <a:schemeClr val="tx1"/>
                </a:solidFill>
              </a:rPr>
              <a:t> 0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endParaRPr lang="en-US" sz="4000" dirty="0"/>
          </a:p>
        </p:txBody>
      </p:sp>
      <p:graphicFrame>
        <p:nvGraphicFramePr>
          <p:cNvPr id="614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153925"/>
              </p:ext>
            </p:extLst>
          </p:nvPr>
        </p:nvGraphicFramePr>
        <p:xfrm>
          <a:off x="8918713" y="1215887"/>
          <a:ext cx="793750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Equation" r:id="rId3" imgW="215619" imgH="215619" progId="Equation.DSMT4">
                  <p:embed/>
                </p:oleObj>
              </mc:Choice>
              <mc:Fallback>
                <p:oleObj name="Equation" r:id="rId3" imgW="215619" imgH="215619" progId="Equation.DSMT4">
                  <p:embed/>
                  <p:pic>
                    <p:nvPicPr>
                      <p:cNvPr id="614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8713" y="1215887"/>
                        <a:ext cx="793750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9" name="Picture 11" descr="Penjumlahan vektor_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887" y="3349487"/>
            <a:ext cx="44196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50" name="Object 8" descr="Pink tissue paper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7214531"/>
              </p:ext>
            </p:extLst>
          </p:nvPr>
        </p:nvGraphicFramePr>
        <p:xfrm>
          <a:off x="665162" y="3425687"/>
          <a:ext cx="333057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Equation" r:id="rId6" imgW="1079032" imgH="241195" progId="Equation.DSMT4">
                  <p:embed/>
                </p:oleObj>
              </mc:Choice>
              <mc:Fallback>
                <p:oleObj name="Equation" r:id="rId6" imgW="1079032" imgH="241195" progId="Equation.DSMT4">
                  <p:embed/>
                  <p:pic>
                    <p:nvPicPr>
                      <p:cNvPr id="6150" name="Object 8" descr="Pink tissue paper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162" y="3425687"/>
                        <a:ext cx="3330575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837592"/>
              </p:ext>
            </p:extLst>
          </p:nvPr>
        </p:nvGraphicFramePr>
        <p:xfrm>
          <a:off x="2330450" y="685799"/>
          <a:ext cx="685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Equation" r:id="rId8" imgW="139579" imgH="215713" progId="Equation.DSMT4">
                  <p:embed/>
                </p:oleObj>
              </mc:Choice>
              <mc:Fallback>
                <p:oleObj name="Equation" r:id="rId8" imgW="139579" imgH="215713" progId="Equation.DSMT4">
                  <p:embed/>
                  <p:pic>
                    <p:nvPicPr>
                      <p:cNvPr id="615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0450" y="685799"/>
                        <a:ext cx="6858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9903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7DD5021-748A-4A53-BC56-2BAB638CA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MULTIPLYING A VECTOR BY A SCALAR</a:t>
            </a:r>
            <a:endParaRPr lang="en-US" dirty="0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B0291DF1-F64F-478F-9CA8-EB3659676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1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E683B45-E335-4220-AFE0-1D5BA4D06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6315CAD5-D559-4DEA-BC99-4CBEC9098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70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C21C2E0-3FC6-4AE9-8BAA-8E0151493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86BB5919-B3F0-43D3-A83D-2DD2E8EB4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4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F92EFDB-CBDB-4228-9DA1-9868BCE71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0DFE8053-77E5-48BC-A2A0-AEFB5C250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030"/>
          <a:stretch/>
        </p:blipFill>
        <p:spPr>
          <a:xfrm>
            <a:off x="1918253" y="2191164"/>
            <a:ext cx="3790672" cy="3678238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8C2716E2-166D-450D-B3A6-1E5742BE74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09"/>
          <a:stretch/>
        </p:blipFill>
        <p:spPr>
          <a:xfrm>
            <a:off x="6390862" y="2191165"/>
            <a:ext cx="3694043" cy="36782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Kotak Teks 5">
                <a:extLst>
                  <a:ext uri="{FF2B5EF4-FFF2-40B4-BE49-F238E27FC236}">
                    <a16:creationId xmlns:a16="http://schemas.microsoft.com/office/drawing/2014/main" id="{4515DC22-BB32-4D76-B3EC-01273DCCF6A3}"/>
                  </a:ext>
                </a:extLst>
              </p:cNvPr>
              <p:cNvSpPr txBox="1"/>
              <p:nvPr/>
            </p:nvSpPr>
            <p:spPr>
              <a:xfrm>
                <a:off x="3632289" y="6085308"/>
                <a:ext cx="36259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Kotak Teks 5">
                <a:extLst>
                  <a:ext uri="{FF2B5EF4-FFF2-40B4-BE49-F238E27FC236}">
                    <a16:creationId xmlns:a16="http://schemas.microsoft.com/office/drawing/2014/main" id="{4515DC22-BB32-4D76-B3EC-01273DCCF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89" y="6085308"/>
                <a:ext cx="362599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Kotak Teks 7">
                <a:extLst>
                  <a:ext uri="{FF2B5EF4-FFF2-40B4-BE49-F238E27FC236}">
                    <a16:creationId xmlns:a16="http://schemas.microsoft.com/office/drawing/2014/main" id="{8F22FF78-6989-4D08-9210-34E1BA06BC3D}"/>
                  </a:ext>
                </a:extLst>
              </p:cNvPr>
              <p:cNvSpPr txBox="1"/>
              <p:nvPr/>
            </p:nvSpPr>
            <p:spPr>
              <a:xfrm>
                <a:off x="8053377" y="6206110"/>
                <a:ext cx="3690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d-ID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id-ID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Kotak Teks 7">
                <a:extLst>
                  <a:ext uri="{FF2B5EF4-FFF2-40B4-BE49-F238E27FC236}">
                    <a16:creationId xmlns:a16="http://schemas.microsoft.com/office/drawing/2014/main" id="{8F22FF78-6989-4D08-9210-34E1BA06B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377" y="6206110"/>
                <a:ext cx="369011" cy="276999"/>
              </a:xfrm>
              <a:prstGeom prst="rect">
                <a:avLst/>
              </a:prstGeom>
              <a:blipFill>
                <a:blip r:embed="rId5"/>
                <a:stretch>
                  <a:fillRect l="-1639" t="-43478" r="-93443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379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9C70B55-F435-40DC-A9CD-11C97E49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3292CBA6-0B64-4CE2-9EC2-12E026912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06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76F851B-DE6D-4728-865F-382BBB446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Vector</a:t>
            </a:r>
            <a:r>
              <a:rPr lang="id-ID" dirty="0"/>
              <a:t> </a:t>
            </a:r>
            <a:r>
              <a:rPr lang="id-ID" dirty="0" err="1"/>
              <a:t>substraction</a:t>
            </a:r>
            <a:endParaRPr lang="en-US" dirty="0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C8B7BFBA-B8F6-45BE-87B3-3D23296FC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87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58BBCD4-8FE1-461C-94C6-E8080586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B2574BD4-4757-4E98-B677-22E2B9C16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18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Tampungan Konten 16">
            <a:extLst>
              <a:ext uri="{FF2B5EF4-FFF2-40B4-BE49-F238E27FC236}">
                <a16:creationId xmlns:a16="http://schemas.microsoft.com/office/drawing/2014/main" id="{DFF7D5C2-7308-4E63-AED6-4D586A55A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4162" y="2182019"/>
            <a:ext cx="6548213" cy="3679200"/>
          </a:xfrm>
          <a:prstGeom prst="rect">
            <a:avLst/>
          </a:prstGeom>
        </p:spPr>
      </p:pic>
      <p:sp>
        <p:nvSpPr>
          <p:cNvPr id="4" name="Judul 3">
            <a:extLst>
              <a:ext uri="{FF2B5EF4-FFF2-40B4-BE49-F238E27FC236}">
                <a16:creationId xmlns:a16="http://schemas.microsoft.com/office/drawing/2014/main" id="{9AEB8399-8572-43E9-B218-4E617968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VECTOR DEFINITION</a:t>
            </a:r>
            <a:endParaRPr lang="en-US" dirty="0"/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0FB26D28-F54F-432F-81E5-5E8E7B22D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865" y="2181225"/>
            <a:ext cx="4381680" cy="3678238"/>
          </a:xfrm>
          <a:prstGeom prst="rect">
            <a:avLst/>
          </a:prstGeom>
        </p:spPr>
      </p:pic>
      <p:cxnSp>
        <p:nvCxnSpPr>
          <p:cNvPr id="11" name="Konektor Panah Lurus 10">
            <a:extLst>
              <a:ext uri="{FF2B5EF4-FFF2-40B4-BE49-F238E27FC236}">
                <a16:creationId xmlns:a16="http://schemas.microsoft.com/office/drawing/2014/main" id="{6FC68CA7-5ED0-4964-BE52-6249F1070804}"/>
              </a:ext>
            </a:extLst>
          </p:cNvPr>
          <p:cNvCxnSpPr>
            <a:cxnSpLocks/>
          </p:cNvCxnSpPr>
          <p:nvPr/>
        </p:nvCxnSpPr>
        <p:spPr>
          <a:xfrm>
            <a:off x="3647661" y="3597965"/>
            <a:ext cx="0" cy="49695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Kotak Teks 12">
            <a:extLst>
              <a:ext uri="{FF2B5EF4-FFF2-40B4-BE49-F238E27FC236}">
                <a16:creationId xmlns:a16="http://schemas.microsoft.com/office/drawing/2014/main" id="{D8F47145-DDE9-4EB1-B1C1-BF37D5EF1D1E}"/>
              </a:ext>
            </a:extLst>
          </p:cNvPr>
          <p:cNvSpPr txBox="1"/>
          <p:nvPr/>
        </p:nvSpPr>
        <p:spPr>
          <a:xfrm>
            <a:off x="2917134" y="4094922"/>
            <a:ext cx="14610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</a:rPr>
              <a:t>Besaran yang memiliki besar dan arah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Kotak Teks 17">
            <a:extLst>
              <a:ext uri="{FF2B5EF4-FFF2-40B4-BE49-F238E27FC236}">
                <a16:creationId xmlns:a16="http://schemas.microsoft.com/office/drawing/2014/main" id="{64C2EF34-351C-4CAE-92C0-2032C41F22E8}"/>
              </a:ext>
            </a:extLst>
          </p:cNvPr>
          <p:cNvSpPr txBox="1"/>
          <p:nvPr/>
        </p:nvSpPr>
        <p:spPr>
          <a:xfrm>
            <a:off x="3647660" y="6090295"/>
            <a:ext cx="454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dirty="0"/>
              <a:t>Skalar ?  ---- Skalar hanya memiliki besaran saja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0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8393E66-8908-4B49-990E-2DE156DC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E58E07D4-11A3-4A41-9B6A-7ABBC4DD5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05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0F9E31B-6444-4C58-A825-5F4624B78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AABA94F9-8F8B-4047-BB36-9229AAF36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978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C0139B5-D92E-48F4-AE17-3D521C64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Tampungan Konten 6">
            <a:extLst>
              <a:ext uri="{FF2B5EF4-FFF2-40B4-BE49-F238E27FC236}">
                <a16:creationId xmlns:a16="http://schemas.microsoft.com/office/drawing/2014/main" id="{918975B5-31FC-4F85-9FFB-2EB19DAADC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93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18E49C9-7265-4BC1-9C2C-43B760CA5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785C1010-FED5-4FC2-B0CD-16AABCED5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37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5C06CD2-4459-43F8-9DAA-52172A87B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VECTOR WITH 3 COMPONENTS (3 DIMENSIONS)</a:t>
            </a:r>
            <a:endParaRPr lang="en-US" dirty="0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CDF3F287-F9C2-46E5-A3A7-FC37BBEC3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63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938E1B02-854D-44B0-98B7-38EC98FC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E71D7C55-A8B6-4754-9E74-FD693ABD3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82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2DD8B64-F180-499A-A526-1B665479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EA0539B8-24EE-4AFB-98C8-19852EC2D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16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329698E-F1D6-4847-8FE8-DA730C61E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LENGTH OF 3-DIMENSIONAL VECTOR</a:t>
            </a:r>
            <a:endParaRPr lang="en-US" dirty="0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C1172B3C-DA38-43CF-AEEE-50F391EEC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43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C364CB4-0EAB-47F6-87F2-133CF7A8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FB74DBC7-0EA9-4A3E-8592-4238320B5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13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rsegi Panjang 3">
            <a:extLst>
              <a:ext uri="{FF2B5EF4-FFF2-40B4-BE49-F238E27FC236}">
                <a16:creationId xmlns:a16="http://schemas.microsoft.com/office/drawing/2014/main" id="{AF385912-D303-4F5D-97CD-31974ADFB215}"/>
              </a:ext>
            </a:extLst>
          </p:cNvPr>
          <p:cNvSpPr/>
          <p:nvPr/>
        </p:nvSpPr>
        <p:spPr>
          <a:xfrm>
            <a:off x="961421" y="2551837"/>
            <a:ext cx="1026915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d-ID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4-dimensional? 5-dimensional?</a:t>
            </a:r>
          </a:p>
          <a:p>
            <a:pPr algn="ctr"/>
            <a:r>
              <a:rPr lang="id-ID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n-</a:t>
            </a:r>
            <a:r>
              <a:rPr lang="id-ID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dimensional</a:t>
            </a:r>
            <a:r>
              <a:rPr lang="id-ID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92952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276251D-84A5-4E4E-9979-9DEAADA95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AA62A483-A042-43EB-9728-249981A26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846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Judul 3">
                <a:extLst>
                  <a:ext uri="{FF2B5EF4-FFF2-40B4-BE49-F238E27FC236}">
                    <a16:creationId xmlns:a16="http://schemas.microsoft.com/office/drawing/2014/main" id="{BD6D7594-D68F-436D-B951-086F7DA2E5A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d-ID" dirty="0">
                    <a:solidFill>
                      <a:schemeClr val="bg1"/>
                    </a:solidFill>
                  </a:rPr>
                  <a:t>DEFINITION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d-ID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d-ID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d-ID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Judul 3">
                <a:extLst>
                  <a:ext uri="{FF2B5EF4-FFF2-40B4-BE49-F238E27FC236}">
                    <a16:creationId xmlns:a16="http://schemas.microsoft.com/office/drawing/2014/main" id="{BD6D7594-D68F-436D-B951-086F7DA2E5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105" b="-16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Tampungan Konten 5">
            <a:extLst>
              <a:ext uri="{FF2B5EF4-FFF2-40B4-BE49-F238E27FC236}">
                <a16:creationId xmlns:a16="http://schemas.microsoft.com/office/drawing/2014/main" id="{D6BCF6CE-E876-45DE-9801-7CE67D285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01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DDAF9D7-6FA1-42E9-B15F-60FEC2BA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F92350CF-0504-4627-898F-7B0E7091F5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58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C831070-4E01-4DB0-9CF5-98EF9680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F995B85B-AA3B-4B9B-A82F-31C6920DD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54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AECFF052-39F4-4CB8-83A5-2F4BB1E3B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5DF915A9-363C-4E4D-B05B-2FFC33ABF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9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9211353-CCBE-474E-93E9-8BEEF759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E4072298-4EA1-44C2-B2E2-D0DF87EC0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98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F710140A-5A28-4ADB-86D8-7C02E7427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4F87DB76-C374-4970-81C0-8C8B422C7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Kotak Teks 4">
                <a:extLst>
                  <a:ext uri="{FF2B5EF4-FFF2-40B4-BE49-F238E27FC236}">
                    <a16:creationId xmlns:a16="http://schemas.microsoft.com/office/drawing/2014/main" id="{88EF400D-100F-44E8-882D-9EA0C8EB72AD}"/>
                  </a:ext>
                </a:extLst>
              </p:cNvPr>
              <p:cNvSpPr txBox="1"/>
              <p:nvPr/>
            </p:nvSpPr>
            <p:spPr>
              <a:xfrm>
                <a:off x="9719354" y="2181225"/>
                <a:ext cx="20651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d-ID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id-ID" dirty="0"/>
                  <a:t> adalah vektor dengan 2 komponen</a:t>
                </a:r>
                <a:endParaRPr lang="en-US" dirty="0"/>
              </a:p>
            </p:txBody>
          </p:sp>
        </mc:Choice>
        <mc:Fallback xmlns="">
          <p:sp>
            <p:nvSpPr>
              <p:cNvPr id="5" name="Kotak Teks 4">
                <a:extLst>
                  <a:ext uri="{FF2B5EF4-FFF2-40B4-BE49-F238E27FC236}">
                    <a16:creationId xmlns:a16="http://schemas.microsoft.com/office/drawing/2014/main" id="{88EF400D-100F-44E8-882D-9EA0C8EB7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354" y="2181225"/>
                <a:ext cx="2065106" cy="646331"/>
              </a:xfrm>
              <a:prstGeom prst="rect">
                <a:avLst/>
              </a:prstGeom>
              <a:blipFill>
                <a:blip r:embed="rId3"/>
                <a:stretch>
                  <a:fillRect l="-2360" t="-12264" r="-265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Kotak Teks 5">
                <a:extLst>
                  <a:ext uri="{FF2B5EF4-FFF2-40B4-BE49-F238E27FC236}">
                    <a16:creationId xmlns:a16="http://schemas.microsoft.com/office/drawing/2014/main" id="{1C8DE073-087E-4C11-AF5A-7D116A4E04AE}"/>
                  </a:ext>
                </a:extLst>
              </p:cNvPr>
              <p:cNvSpPr txBox="1"/>
              <p:nvPr/>
            </p:nvSpPr>
            <p:spPr>
              <a:xfrm>
                <a:off x="9719354" y="2969659"/>
                <a:ext cx="20651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d-ID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id-ID" dirty="0"/>
                  <a:t> adalah vektor dengan 3 komponen</a:t>
                </a:r>
                <a:endParaRPr lang="en-US" dirty="0"/>
              </a:p>
            </p:txBody>
          </p:sp>
        </mc:Choice>
        <mc:Fallback xmlns="">
          <p:sp>
            <p:nvSpPr>
              <p:cNvPr id="6" name="Kotak Teks 5">
                <a:extLst>
                  <a:ext uri="{FF2B5EF4-FFF2-40B4-BE49-F238E27FC236}">
                    <a16:creationId xmlns:a16="http://schemas.microsoft.com/office/drawing/2014/main" id="{1C8DE073-087E-4C11-AF5A-7D116A4E04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354" y="2969659"/>
                <a:ext cx="2065106" cy="646331"/>
              </a:xfrm>
              <a:prstGeom prst="rect">
                <a:avLst/>
              </a:prstGeom>
              <a:blipFill>
                <a:blip r:embed="rId4"/>
                <a:stretch>
                  <a:fillRect l="-2360" t="-4717" r="-265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Kotak Teks 6">
                <a:extLst>
                  <a:ext uri="{FF2B5EF4-FFF2-40B4-BE49-F238E27FC236}">
                    <a16:creationId xmlns:a16="http://schemas.microsoft.com/office/drawing/2014/main" id="{6DA81848-E7BC-49A5-B890-C5BEE2BC5352}"/>
                  </a:ext>
                </a:extLst>
              </p:cNvPr>
              <p:cNvSpPr txBox="1"/>
              <p:nvPr/>
            </p:nvSpPr>
            <p:spPr>
              <a:xfrm>
                <a:off x="9719354" y="3758093"/>
                <a:ext cx="206510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d-ID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id-ID" dirty="0"/>
                  <a:t> adalah vektor dengan </a:t>
                </a:r>
                <a14:m>
                  <m:oMath xmlns:m="http://schemas.openxmlformats.org/officeDocument/2006/math">
                    <m:r>
                      <a:rPr lang="id-ID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d-ID" dirty="0"/>
                  <a:t> komponen</a:t>
                </a:r>
                <a:endParaRPr lang="en-US" dirty="0"/>
              </a:p>
            </p:txBody>
          </p:sp>
        </mc:Choice>
        <mc:Fallback xmlns="">
          <p:sp>
            <p:nvSpPr>
              <p:cNvPr id="7" name="Kotak Teks 6">
                <a:extLst>
                  <a:ext uri="{FF2B5EF4-FFF2-40B4-BE49-F238E27FC236}">
                    <a16:creationId xmlns:a16="http://schemas.microsoft.com/office/drawing/2014/main" id="{6DA81848-E7BC-49A5-B890-C5BEE2BC5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9354" y="3758093"/>
                <a:ext cx="2065106" cy="923330"/>
              </a:xfrm>
              <a:prstGeom prst="rect">
                <a:avLst/>
              </a:prstGeom>
              <a:blipFill>
                <a:blip r:embed="rId5"/>
                <a:stretch>
                  <a:fillRect l="-2360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Konektor Panah Lurus 8">
            <a:extLst>
              <a:ext uri="{FF2B5EF4-FFF2-40B4-BE49-F238E27FC236}">
                <a16:creationId xmlns:a16="http://schemas.microsoft.com/office/drawing/2014/main" id="{5E876623-518A-4AD4-A713-73CFF9D0BAE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465906" y="2504390"/>
            <a:ext cx="1253448" cy="1"/>
          </a:xfrm>
          <a:prstGeom prst="straightConnector1">
            <a:avLst/>
          </a:prstGeom>
          <a:ln w="38100">
            <a:solidFill>
              <a:srgbClr val="FF99CC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Konektor Panah Lurus 10">
            <a:extLst>
              <a:ext uri="{FF2B5EF4-FFF2-40B4-BE49-F238E27FC236}">
                <a16:creationId xmlns:a16="http://schemas.microsoft.com/office/drawing/2014/main" id="{D6AD51D7-C023-442D-B9E7-2432AA68F85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8465906" y="3145412"/>
            <a:ext cx="1253448" cy="147413"/>
          </a:xfrm>
          <a:prstGeom prst="straightConnector1">
            <a:avLst/>
          </a:prstGeom>
          <a:ln w="38100">
            <a:solidFill>
              <a:srgbClr val="FF99CC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Konektor Panah Lurus 11">
            <a:extLst>
              <a:ext uri="{FF2B5EF4-FFF2-40B4-BE49-F238E27FC236}">
                <a16:creationId xmlns:a16="http://schemas.microsoft.com/office/drawing/2014/main" id="{C3F24269-55EF-4F4C-A502-F946AA2A197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8465906" y="3786434"/>
            <a:ext cx="1253448" cy="433324"/>
          </a:xfrm>
          <a:prstGeom prst="straightConnector1">
            <a:avLst/>
          </a:prstGeom>
          <a:ln w="38100">
            <a:solidFill>
              <a:srgbClr val="FF99CC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09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612DABB-F8FA-42A7-9EDB-41EBCD60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Length</a:t>
            </a:r>
            <a:r>
              <a:rPr lang="id-ID" dirty="0"/>
              <a:t> </a:t>
            </a:r>
            <a:r>
              <a:rPr lang="id-ID" dirty="0" err="1"/>
              <a:t>of</a:t>
            </a:r>
            <a:r>
              <a:rPr lang="id-ID" dirty="0"/>
              <a:t> n-</a:t>
            </a:r>
            <a:r>
              <a:rPr lang="id-ID" dirty="0" err="1"/>
              <a:t>dimensional</a:t>
            </a:r>
            <a:r>
              <a:rPr lang="id-ID" dirty="0"/>
              <a:t> </a:t>
            </a:r>
            <a:r>
              <a:rPr lang="id-ID" dirty="0" err="1"/>
              <a:t>vector</a:t>
            </a:r>
            <a:endParaRPr lang="en-US" dirty="0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22D1CFA5-92C1-47CC-A1FD-3C13B350D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192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99536B7-EBE0-4E05-9D92-0704185A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 err="1"/>
              <a:t>Proof</a:t>
            </a:r>
            <a:r>
              <a:rPr lang="id-ID" dirty="0"/>
              <a:t> – </a:t>
            </a:r>
            <a:r>
              <a:rPr lang="id-ID" dirty="0" err="1"/>
              <a:t>vector</a:t>
            </a:r>
            <a:r>
              <a:rPr lang="id-ID" dirty="0"/>
              <a:t> </a:t>
            </a:r>
            <a:r>
              <a:rPr lang="id-ID" dirty="0" err="1"/>
              <a:t>addition</a:t>
            </a:r>
            <a:r>
              <a:rPr lang="id-ID" dirty="0"/>
              <a:t> </a:t>
            </a:r>
            <a:r>
              <a:rPr lang="id-ID" dirty="0" err="1"/>
              <a:t>is</a:t>
            </a:r>
            <a:r>
              <a:rPr lang="id-ID" dirty="0"/>
              <a:t> </a:t>
            </a:r>
            <a:r>
              <a:rPr lang="id-ID" dirty="0" err="1"/>
              <a:t>commutative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assosiative</a:t>
            </a:r>
            <a:endParaRPr lang="en-US" dirty="0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D0D05B71-63C6-4649-A6A8-4776954552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Kotak Teks 4">
                <a:extLst>
                  <a:ext uri="{FF2B5EF4-FFF2-40B4-BE49-F238E27FC236}">
                    <a16:creationId xmlns:a16="http://schemas.microsoft.com/office/drawing/2014/main" id="{991E1173-53A8-4511-BBC4-02ED24D7CC81}"/>
                  </a:ext>
                </a:extLst>
              </p:cNvPr>
              <p:cNvSpPr txBox="1"/>
              <p:nvPr/>
            </p:nvSpPr>
            <p:spPr>
              <a:xfrm>
                <a:off x="9575514" y="2181225"/>
                <a:ext cx="203529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d-ID" dirty="0"/>
                  <a:t> dan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d-ID" dirty="0"/>
                  <a:t> dan seterusnya merupakan bilangan real, maka berdasarkan sifat bilangan real berlaku </a:t>
                </a:r>
                <a:r>
                  <a:rPr lang="id-ID" dirty="0" err="1"/>
                  <a:t>komutatif</a:t>
                </a:r>
                <a:r>
                  <a:rPr lang="id-ID" dirty="0"/>
                  <a:t>, sehingga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d-ID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d-ID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d-ID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d-ID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d-ID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d-ID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d-ID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d-ID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d-ID" dirty="0"/>
                  <a:t> dan seterusnya berlaku hal yang sama</a:t>
                </a:r>
                <a:endParaRPr lang="en-US" dirty="0"/>
              </a:p>
            </p:txBody>
          </p:sp>
        </mc:Choice>
        <mc:Fallback xmlns="">
          <p:sp>
            <p:nvSpPr>
              <p:cNvPr id="5" name="Kotak Teks 4">
                <a:extLst>
                  <a:ext uri="{FF2B5EF4-FFF2-40B4-BE49-F238E27FC236}">
                    <a16:creationId xmlns:a16="http://schemas.microsoft.com/office/drawing/2014/main" id="{991E1173-53A8-4511-BBC4-02ED24D7C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514" y="2181225"/>
                <a:ext cx="2035294" cy="3139321"/>
              </a:xfrm>
              <a:prstGeom prst="rect">
                <a:avLst/>
              </a:prstGeom>
              <a:blipFill>
                <a:blip r:embed="rId3"/>
                <a:stretch>
                  <a:fillRect l="-2695" t="-1165" r="-3892" b="-2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Konektor Panah Lurus 6">
            <a:extLst>
              <a:ext uri="{FF2B5EF4-FFF2-40B4-BE49-F238E27FC236}">
                <a16:creationId xmlns:a16="http://schemas.microsoft.com/office/drawing/2014/main" id="{01ABF4BE-5A30-4DE8-8457-22AAF6658294}"/>
              </a:ext>
            </a:extLst>
          </p:cNvPr>
          <p:cNvCxnSpPr>
            <a:endCxn id="5" idx="1"/>
          </p:cNvCxnSpPr>
          <p:nvPr/>
        </p:nvCxnSpPr>
        <p:spPr>
          <a:xfrm>
            <a:off x="7325474" y="3667874"/>
            <a:ext cx="2250040" cy="8301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647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5390F97-0ED4-4CAF-96A0-43836678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AA884076-7737-4EBB-98D0-EA26AAB07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78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7AD85E6-F826-4E5B-A5D0-17E4A7DAB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ALGEBRAIC PROPERTIES OF VECTOR</a:t>
            </a:r>
            <a:endParaRPr lang="en-US" dirty="0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1A480E84-706B-4AB9-BD9F-17120D962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3720" y="2593627"/>
            <a:ext cx="6484560" cy="31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82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433B8F3-BCDF-418A-BE5D-EA18E3853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A80F8C34-73A4-4127-A406-9C36B7C23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312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A606662-800F-46F6-A916-5E1BA623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DEFINITION OF DOT PRODUCT</a:t>
            </a:r>
            <a:endParaRPr lang="en-US" dirty="0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2823BB40-5BCC-4FE4-952A-464221D5E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5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A8897FF-9D1B-4339-BBAF-653A1875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3A118AE8-B70C-4DC8-B89D-F5CFDEE30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9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DE97CC2-E097-4126-8A82-ACE841EB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068D0367-91BE-47E1-A7E2-8AEE8B78E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26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6CD68EE-13D4-4D07-9C7D-B58D8F6D8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LENGTH OF VECTOR</a:t>
            </a:r>
            <a:endParaRPr lang="en-US" dirty="0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D7F8D708-B230-4DE1-A189-E417A7E78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92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D52DD86-0CD5-4627-AB68-6DFED6D0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AF84F36F-7436-47DD-9872-07116A1F5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7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54A3D75-D547-4727-A189-AFCE2870A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Tampungan Konten 3">
            <a:extLst>
              <a:ext uri="{FF2B5EF4-FFF2-40B4-BE49-F238E27FC236}">
                <a16:creationId xmlns:a16="http://schemas.microsoft.com/office/drawing/2014/main" id="{A61D6BA3-DC2D-45A6-8485-CED564CF0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455" y="2181225"/>
            <a:ext cx="6539089" cy="3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35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8DF11A4-D0F7-42C6-A1E9-E5D81E7E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VECTOR ADDITION</a:t>
            </a:r>
            <a:endParaRPr lang="en-US" dirty="0"/>
          </a:p>
        </p:txBody>
      </p:sp>
      <p:pic>
        <p:nvPicPr>
          <p:cNvPr id="8" name="Tampungan Konten 7">
            <a:extLst>
              <a:ext uri="{FF2B5EF4-FFF2-40B4-BE49-F238E27FC236}">
                <a16:creationId xmlns:a16="http://schemas.microsoft.com/office/drawing/2014/main" id="{3954FDAE-7342-4B0F-A7E2-F4EF50785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4162" y="2182019"/>
            <a:ext cx="65436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3249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Dapat Dibagi</Template>
  <TotalTime>798</TotalTime>
  <Words>161</Words>
  <Application>Microsoft Office PowerPoint</Application>
  <PresentationFormat>Layar Lebar</PresentationFormat>
  <Paragraphs>28</Paragraphs>
  <Slides>41</Slides>
  <Notes>0</Notes>
  <HiddenSlides>0</HiddenSlides>
  <MMClips>0</MMClips>
  <ScaleCrop>false</ScaleCrop>
  <HeadingPairs>
    <vt:vector size="8" baseType="variant">
      <vt:variant>
        <vt:lpstr>Font Dipakai</vt:lpstr>
      </vt:variant>
      <vt:variant>
        <vt:i4>5</vt:i4>
      </vt:variant>
      <vt:variant>
        <vt:lpstr>Tema</vt:lpstr>
      </vt:variant>
      <vt:variant>
        <vt:i4>1</vt:i4>
      </vt:variant>
      <vt:variant>
        <vt:lpstr>Server OLE Tertanam</vt:lpstr>
      </vt:variant>
      <vt:variant>
        <vt:i4>1</vt:i4>
      </vt:variant>
      <vt:variant>
        <vt:lpstr>Judul Slide</vt:lpstr>
      </vt:variant>
      <vt:variant>
        <vt:i4>41</vt:i4>
      </vt:variant>
    </vt:vector>
  </HeadingPairs>
  <TitlesOfParts>
    <vt:vector size="48" baseType="lpstr">
      <vt:lpstr>Calibri</vt:lpstr>
      <vt:lpstr>Cambria Math</vt:lpstr>
      <vt:lpstr>Gill Sans MT</vt:lpstr>
      <vt:lpstr>Segoe UI</vt:lpstr>
      <vt:lpstr>Wingdings 2</vt:lpstr>
      <vt:lpstr>Dividen</vt:lpstr>
      <vt:lpstr>Equation</vt:lpstr>
      <vt:lpstr>ALJABAR LINIER</vt:lpstr>
      <vt:lpstr>VECTOR DEFINITION</vt:lpstr>
      <vt:lpstr>Presentasi PowerPoint</vt:lpstr>
      <vt:lpstr>Presentasi PowerPoint</vt:lpstr>
      <vt:lpstr>Presentasi PowerPoint</vt:lpstr>
      <vt:lpstr>LENGTH OF VECTOR</vt:lpstr>
      <vt:lpstr>Presentasi PowerPoint</vt:lpstr>
      <vt:lpstr>Presentasi PowerPoint</vt:lpstr>
      <vt:lpstr>VECTOR ADDITION</vt:lpstr>
      <vt:lpstr>KOMUTATIF</vt:lpstr>
      <vt:lpstr>Presentasi PowerPoint</vt:lpstr>
      <vt:lpstr>Vektor     adalah vektor yang memiliki besaran yang sama dengan vektor       tetapi berlawanan arah,  bila dijumlahkan akan menghasilkan 0 </vt:lpstr>
      <vt:lpstr>MULTIPLYING A VECTOR BY A SCALAR</vt:lpstr>
      <vt:lpstr>Presentasi PowerPoint</vt:lpstr>
      <vt:lpstr>Presentasi PowerPoint</vt:lpstr>
      <vt:lpstr>Presentasi PowerPoint</vt:lpstr>
      <vt:lpstr>Presentasi PowerPoint</vt:lpstr>
      <vt:lpstr>Vector substraction</vt:lpstr>
      <vt:lpstr>Presentasi PowerPoint</vt:lpstr>
      <vt:lpstr>Presentasi PowerPoint</vt:lpstr>
      <vt:lpstr>Presentasi PowerPoint</vt:lpstr>
      <vt:lpstr>Presentasi PowerPoint</vt:lpstr>
      <vt:lpstr>Presentasi PowerPoint</vt:lpstr>
      <vt:lpstr>VECTOR WITH 3 COMPONENTS (3 DIMENSIONS)</vt:lpstr>
      <vt:lpstr>Presentasi PowerPoint</vt:lpstr>
      <vt:lpstr>Presentasi PowerPoint</vt:lpstr>
      <vt:lpstr>LENGTH OF 3-DIMENSIONAL VECTOR</vt:lpstr>
      <vt:lpstr>Presentasi PowerPoint</vt:lpstr>
      <vt:lpstr>Presentasi PowerPoint</vt:lpstr>
      <vt:lpstr>DEFINITION OF R^n</vt:lpstr>
      <vt:lpstr>Presentasi PowerPoint</vt:lpstr>
      <vt:lpstr>Presentasi PowerPoint</vt:lpstr>
      <vt:lpstr>Presentasi PowerPoint</vt:lpstr>
      <vt:lpstr>Presentasi PowerPoint</vt:lpstr>
      <vt:lpstr>Presentasi PowerPoint</vt:lpstr>
      <vt:lpstr>Length of n-dimensional vector</vt:lpstr>
      <vt:lpstr>Proof – vector addition is commutative and assosiative</vt:lpstr>
      <vt:lpstr>Presentasi PowerPoint</vt:lpstr>
      <vt:lpstr>ALGEBRAIC PROPERTIES OF VECTOR</vt:lpstr>
      <vt:lpstr>DEFINITION OF DOT PRODUCT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ALJABAR LINIER</dc:title>
  <dc:creator>Retno Kusumaningrum</dc:creator>
  <cp:lastModifiedBy>Retno Kusumaningrum</cp:lastModifiedBy>
  <cp:revision>47</cp:revision>
  <dcterms:created xsi:type="dcterms:W3CDTF">2018-02-04T16:32:39Z</dcterms:created>
  <dcterms:modified xsi:type="dcterms:W3CDTF">2018-02-13T04:55:02Z</dcterms:modified>
</cp:coreProperties>
</file>